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3"/>
  </p:handoutMasterIdLst>
  <p:sldIdLst>
    <p:sldId id="294" r:id="rId2"/>
    <p:sldId id="301" r:id="rId3"/>
    <p:sldId id="308" r:id="rId4"/>
    <p:sldId id="302" r:id="rId5"/>
    <p:sldId id="304" r:id="rId6"/>
    <p:sldId id="305" r:id="rId7"/>
    <p:sldId id="303" r:id="rId8"/>
    <p:sldId id="306" r:id="rId9"/>
    <p:sldId id="307" r:id="rId10"/>
    <p:sldId id="297" r:id="rId11"/>
    <p:sldId id="309" r:id="rId12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A06CEE-557C-4901-BF9C-9EE840BC8272}" type="datetimeFigureOut">
              <a:rPr lang="en-CA"/>
              <a:pPr>
                <a:defRPr/>
              </a:pPr>
              <a:t>02/02/2012</a:t>
            </a:fld>
            <a:endParaRPr lang="en-CA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67D988-8C21-4D53-B87F-3D7D9676512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FAEB6-DBFB-4A8A-BF5F-A389FEAB273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4C873-480C-4B94-8E0D-10AFED95B7F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CA" noProof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EE22-5374-407E-8C3A-882EAC2D478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6C386-48D2-41E1-A725-25D8ABCF6E8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042D-4608-4B87-9DBE-B14FAF52F3C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B4EB-581A-415B-8239-48A92A0613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996C4-0B2A-4052-A4DF-390F0B29B3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649DD-8D2C-427F-8DAC-596AC2F0C27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6655F-73F8-4A5F-ACB8-AFD49A8C46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2578E-6FF7-4124-9577-917FC479AD6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1069E-1926-4AE2-A7F2-F6EB9D0CC2C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19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0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0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0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  <p:sp>
            <p:nvSpPr>
              <p:cNvPr id="420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CA"/>
              </a:p>
            </p:txBody>
          </p:sp>
        </p:grpSp>
      </p:grpSp>
      <p:sp>
        <p:nvSpPr>
          <p:cNvPr id="420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20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20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20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816E93C-9F63-4E2C-9294-CCC555D17C2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8229600" cy="37734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smtClean="0"/>
              <a:t>Big Idea:</a:t>
            </a:r>
            <a:endParaRPr lang="en-CA" dirty="0" smtClean="0"/>
          </a:p>
          <a:p>
            <a:pPr eaLnBrk="1" hangingPunct="1">
              <a:defRPr/>
            </a:pPr>
            <a:r>
              <a:rPr lang="en-CA" dirty="0" smtClean="0"/>
              <a:t>Given a chemical formula be able to count the </a:t>
            </a:r>
            <a:r>
              <a:rPr lang="en-CA" u="sng" dirty="0" smtClean="0"/>
              <a:t>number</a:t>
            </a:r>
            <a:r>
              <a:rPr lang="en-CA" dirty="0" smtClean="0"/>
              <a:t> of atoms for each element in the compound or molecule.</a:t>
            </a:r>
          </a:p>
          <a:p>
            <a:pPr eaLnBrk="1" hangingPunct="1">
              <a:defRPr/>
            </a:pPr>
            <a:endParaRPr lang="en-CA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8313" y="765175"/>
            <a:ext cx="800258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CA" sz="4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Counting Atoms in Compounds or Molecules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dirty="0"/>
              <a:t>Counting </a:t>
            </a:r>
            <a:r>
              <a:rPr lang="en-CA" dirty="0" smtClean="0"/>
              <a:t>atoms</a:t>
            </a:r>
            <a:endParaRPr lang="en-CA" dirty="0"/>
          </a:p>
        </p:txBody>
      </p:sp>
      <p:graphicFrame>
        <p:nvGraphicFramePr>
          <p:cNvPr id="23629" name="Group 77"/>
          <p:cNvGraphicFramePr>
            <a:graphicFrameLocks noGrp="1"/>
          </p:cNvGraphicFramePr>
          <p:nvPr>
            <p:ph idx="1"/>
          </p:nvPr>
        </p:nvGraphicFramePr>
        <p:xfrm>
          <a:off x="0" y="981075"/>
          <a:ext cx="9144000" cy="5815013"/>
        </p:xfrm>
        <a:graphic>
          <a:graphicData uri="http://schemas.openxmlformats.org/drawingml/2006/table">
            <a:tbl>
              <a:tblPr/>
              <a:tblGrid>
                <a:gridCol w="1908175"/>
                <a:gridCol w="1584325"/>
                <a:gridCol w="863600"/>
                <a:gridCol w="1439863"/>
                <a:gridCol w="936625"/>
                <a:gridCol w="1439862"/>
                <a:gridCol w="97155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Formula`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Pb(OH)</a:t>
                      </a:r>
                      <a:r>
                        <a:rPr kumimoji="0" lang="en-CA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4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23605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3" name="Text Box 99"/>
          <p:cNvSpPr txBox="1">
            <a:spLocks noChangeArrowheads="1"/>
          </p:cNvSpPr>
          <p:nvPr/>
        </p:nvSpPr>
        <p:spPr bwMode="auto">
          <a:xfrm>
            <a:off x="3779838" y="357346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3</a:t>
            </a:r>
          </a:p>
        </p:txBody>
      </p:sp>
      <p:sp>
        <p:nvSpPr>
          <p:cNvPr id="88164" name="Text Box 100"/>
          <p:cNvSpPr txBox="1">
            <a:spLocks noChangeArrowheads="1"/>
          </p:cNvSpPr>
          <p:nvPr/>
        </p:nvSpPr>
        <p:spPr bwMode="auto">
          <a:xfrm>
            <a:off x="1908175" y="357346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magnesium</a:t>
            </a:r>
          </a:p>
        </p:txBody>
      </p:sp>
      <p:sp>
        <p:nvSpPr>
          <p:cNvPr id="88165" name="Text Box 101"/>
          <p:cNvSpPr txBox="1">
            <a:spLocks noChangeArrowheads="1"/>
          </p:cNvSpPr>
          <p:nvPr/>
        </p:nvSpPr>
        <p:spPr bwMode="auto">
          <a:xfrm>
            <a:off x="6156325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166" name="Text Box 102"/>
          <p:cNvSpPr txBox="1">
            <a:spLocks noChangeArrowheads="1"/>
          </p:cNvSpPr>
          <p:nvPr/>
        </p:nvSpPr>
        <p:spPr bwMode="auto">
          <a:xfrm>
            <a:off x="4427538" y="36449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phosphorus</a:t>
            </a:r>
            <a:endParaRPr lang="en-CA" b="1">
              <a:latin typeface="Times New Roman" pitchFamily="18" charset="0"/>
            </a:endParaRPr>
          </a:p>
        </p:txBody>
      </p:sp>
      <p:sp>
        <p:nvSpPr>
          <p:cNvPr id="88167" name="Text Box 103"/>
          <p:cNvSpPr txBox="1">
            <a:spLocks noChangeArrowheads="1"/>
          </p:cNvSpPr>
          <p:nvPr/>
        </p:nvSpPr>
        <p:spPr bwMode="auto">
          <a:xfrm>
            <a:off x="8388350" y="364490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6</a:t>
            </a:r>
          </a:p>
        </p:txBody>
      </p:sp>
      <p:sp>
        <p:nvSpPr>
          <p:cNvPr id="88168" name="Text Box 104"/>
          <p:cNvSpPr txBox="1">
            <a:spLocks noChangeArrowheads="1"/>
          </p:cNvSpPr>
          <p:nvPr/>
        </p:nvSpPr>
        <p:spPr bwMode="auto">
          <a:xfrm>
            <a:off x="6804025" y="3644900"/>
            <a:ext cx="1296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26" name="Text Box 162"/>
          <p:cNvSpPr txBox="1">
            <a:spLocks noChangeArrowheads="1"/>
          </p:cNvSpPr>
          <p:nvPr/>
        </p:nvSpPr>
        <p:spPr bwMode="auto">
          <a:xfrm>
            <a:off x="3708400" y="47275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227" name="Text Box 163"/>
          <p:cNvSpPr txBox="1">
            <a:spLocks noChangeArrowheads="1"/>
          </p:cNvSpPr>
          <p:nvPr/>
        </p:nvSpPr>
        <p:spPr bwMode="auto">
          <a:xfrm>
            <a:off x="1979613" y="4724400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arsenic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28" name="Text Box 164"/>
          <p:cNvSpPr txBox="1">
            <a:spLocks noChangeArrowheads="1"/>
          </p:cNvSpPr>
          <p:nvPr/>
        </p:nvSpPr>
        <p:spPr bwMode="auto">
          <a:xfrm>
            <a:off x="6084888" y="4799013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5</a:t>
            </a:r>
          </a:p>
        </p:txBody>
      </p:sp>
      <p:sp>
        <p:nvSpPr>
          <p:cNvPr id="88229" name="Text Box 165"/>
          <p:cNvSpPr txBox="1">
            <a:spLocks noChangeArrowheads="1"/>
          </p:cNvSpPr>
          <p:nvPr/>
        </p:nvSpPr>
        <p:spPr bwMode="auto">
          <a:xfrm>
            <a:off x="4427538" y="4797425"/>
            <a:ext cx="1223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iodine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0" name="Text Box 166"/>
          <p:cNvSpPr txBox="1">
            <a:spLocks noChangeArrowheads="1"/>
          </p:cNvSpPr>
          <p:nvPr/>
        </p:nvSpPr>
        <p:spPr bwMode="auto">
          <a:xfrm>
            <a:off x="8316913" y="4797425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20</a:t>
            </a:r>
          </a:p>
        </p:txBody>
      </p:sp>
      <p:sp>
        <p:nvSpPr>
          <p:cNvPr id="88231" name="Text Box 167"/>
          <p:cNvSpPr txBox="1">
            <a:spLocks noChangeArrowheads="1"/>
          </p:cNvSpPr>
          <p:nvPr/>
        </p:nvSpPr>
        <p:spPr bwMode="auto">
          <a:xfrm>
            <a:off x="6804025" y="4797425"/>
            <a:ext cx="1296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2" name="Text Box 168"/>
          <p:cNvSpPr txBox="1">
            <a:spLocks noChangeArrowheads="1"/>
          </p:cNvSpPr>
          <p:nvPr/>
        </p:nvSpPr>
        <p:spPr bwMode="auto">
          <a:xfrm>
            <a:off x="3708400" y="5949950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2</a:t>
            </a:r>
          </a:p>
        </p:txBody>
      </p:sp>
      <p:sp>
        <p:nvSpPr>
          <p:cNvPr id="88233" name="Text Box 169"/>
          <p:cNvSpPr txBox="1">
            <a:spLocks noChangeArrowheads="1"/>
          </p:cNvSpPr>
          <p:nvPr/>
        </p:nvSpPr>
        <p:spPr bwMode="auto">
          <a:xfrm>
            <a:off x="1979613" y="5949950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copper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88234" name="Text Box 170"/>
          <p:cNvSpPr txBox="1">
            <a:spLocks noChangeArrowheads="1"/>
          </p:cNvSpPr>
          <p:nvPr/>
        </p:nvSpPr>
        <p:spPr bwMode="auto">
          <a:xfrm>
            <a:off x="6084888" y="6021388"/>
            <a:ext cx="503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235" name="Text Box 171"/>
          <p:cNvSpPr txBox="1">
            <a:spLocks noChangeArrowheads="1"/>
          </p:cNvSpPr>
          <p:nvPr/>
        </p:nvSpPr>
        <p:spPr bwMode="auto">
          <a:xfrm>
            <a:off x="4427538" y="60229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chlorine</a:t>
            </a:r>
            <a:endParaRPr lang="en-CA" sz="2400" b="1">
              <a:latin typeface="Times New Roman" pitchFamily="18" charset="0"/>
            </a:endParaRPr>
          </a:p>
        </p:txBody>
      </p:sp>
      <p:sp>
        <p:nvSpPr>
          <p:cNvPr id="88236" name="Text Box 172"/>
          <p:cNvSpPr txBox="1">
            <a:spLocks noChangeArrowheads="1"/>
          </p:cNvSpPr>
          <p:nvPr/>
        </p:nvSpPr>
        <p:spPr bwMode="auto">
          <a:xfrm>
            <a:off x="8316913" y="60198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8</a:t>
            </a:r>
          </a:p>
        </p:txBody>
      </p:sp>
      <p:sp>
        <p:nvSpPr>
          <p:cNvPr id="88237" name="Text Box 173"/>
          <p:cNvSpPr txBox="1">
            <a:spLocks noChangeArrowheads="1"/>
          </p:cNvSpPr>
          <p:nvPr/>
        </p:nvSpPr>
        <p:spPr bwMode="auto">
          <a:xfrm>
            <a:off x="6732588" y="6021388"/>
            <a:ext cx="143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oxygen</a:t>
            </a:r>
            <a:endParaRPr lang="en-CA" sz="2800" b="1">
              <a:latin typeface="Times New Roman" pitchFamily="18" charset="0"/>
            </a:endParaRPr>
          </a:p>
        </p:txBody>
      </p:sp>
      <p:sp>
        <p:nvSpPr>
          <p:cNvPr id="23624" name="Text Box 94"/>
          <p:cNvSpPr txBox="1">
            <a:spLocks noChangeArrowheads="1"/>
          </p:cNvSpPr>
          <p:nvPr/>
        </p:nvSpPr>
        <p:spPr bwMode="auto">
          <a:xfrm>
            <a:off x="2195513" y="2420938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lead</a:t>
            </a:r>
          </a:p>
        </p:txBody>
      </p:sp>
      <p:sp>
        <p:nvSpPr>
          <p:cNvPr id="23625" name="Text Box 84"/>
          <p:cNvSpPr txBox="1">
            <a:spLocks noChangeArrowheads="1"/>
          </p:cNvSpPr>
          <p:nvPr/>
        </p:nvSpPr>
        <p:spPr bwMode="auto">
          <a:xfrm>
            <a:off x="370840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23626" name="Text Box 96"/>
          <p:cNvSpPr txBox="1">
            <a:spLocks noChangeArrowheads="1"/>
          </p:cNvSpPr>
          <p:nvPr/>
        </p:nvSpPr>
        <p:spPr bwMode="auto">
          <a:xfrm>
            <a:off x="4427538" y="24923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1">
                <a:latin typeface="Times New Roman" pitchFamily="18" charset="0"/>
              </a:rPr>
              <a:t>Oxygen</a:t>
            </a:r>
          </a:p>
        </p:txBody>
      </p:sp>
      <p:sp>
        <p:nvSpPr>
          <p:cNvPr id="23627" name="Text Box 98"/>
          <p:cNvSpPr txBox="1">
            <a:spLocks noChangeArrowheads="1"/>
          </p:cNvSpPr>
          <p:nvPr/>
        </p:nvSpPr>
        <p:spPr bwMode="auto">
          <a:xfrm>
            <a:off x="6804025" y="249237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8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8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8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3" grpId="0"/>
      <p:bldP spid="88164" grpId="0"/>
      <p:bldP spid="88165" grpId="0"/>
      <p:bldP spid="88167" grpId="0"/>
      <p:bldP spid="88168" grpId="0"/>
      <p:bldP spid="88227" grpId="0"/>
      <p:bldP spid="88229" grpId="0"/>
      <p:bldP spid="88230" grpId="0"/>
      <p:bldP spid="88231" grpId="0"/>
      <p:bldP spid="88232" grpId="0"/>
      <p:bldP spid="88233" grpId="0"/>
      <p:bldP spid="882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Try Grouping Like Atoms</a:t>
            </a:r>
            <a:endParaRPr lang="en-CA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r>
              <a:rPr lang="en-US" sz="2800" smtClean="0">
                <a:effectLst/>
              </a:rPr>
              <a:t>Given the formula </a:t>
            </a:r>
            <a:r>
              <a:rPr lang="en-US" b="1" smtClean="0">
                <a:effectLst/>
              </a:rPr>
              <a:t>CH</a:t>
            </a:r>
            <a:r>
              <a:rPr lang="en-US" b="1" baseline="-25000" smtClean="0">
                <a:effectLst/>
              </a:rPr>
              <a:t>3</a:t>
            </a:r>
            <a:r>
              <a:rPr lang="en-US" b="1" smtClean="0">
                <a:effectLst/>
              </a:rPr>
              <a:t>O(CH</a:t>
            </a:r>
            <a:r>
              <a:rPr lang="en-US" b="1" baseline="-25000" smtClean="0">
                <a:effectLst/>
              </a:rPr>
              <a:t>2</a:t>
            </a:r>
            <a:r>
              <a:rPr lang="en-US" b="1" smtClean="0">
                <a:effectLst/>
              </a:rPr>
              <a:t>)</a:t>
            </a:r>
            <a:r>
              <a:rPr lang="en-US" b="1" baseline="-25000" smtClean="0">
                <a:effectLst/>
              </a:rPr>
              <a:t>2</a:t>
            </a:r>
            <a:r>
              <a:rPr lang="en-US" b="1" smtClean="0">
                <a:effectLst/>
              </a:rPr>
              <a:t>OH</a:t>
            </a:r>
          </a:p>
          <a:p>
            <a:r>
              <a:rPr lang="en-US" sz="2800" smtClean="0">
                <a:effectLst/>
              </a:rPr>
              <a:t>How many atoms of carbon in the formula?</a:t>
            </a:r>
          </a:p>
          <a:p>
            <a:r>
              <a:rPr lang="en-US" sz="2800" smtClean="0">
                <a:effectLst/>
              </a:rPr>
              <a:t>3</a:t>
            </a:r>
          </a:p>
          <a:p>
            <a:r>
              <a:rPr lang="en-US" sz="2800" smtClean="0">
                <a:effectLst/>
              </a:rPr>
              <a:t>How many atoms of oxygen in the formula?</a:t>
            </a:r>
          </a:p>
          <a:p>
            <a:r>
              <a:rPr lang="en-US" sz="2800" smtClean="0">
                <a:effectLst/>
              </a:rPr>
              <a:t>2</a:t>
            </a:r>
          </a:p>
          <a:p>
            <a:r>
              <a:rPr lang="en-US" sz="2800" smtClean="0">
                <a:effectLst/>
              </a:rPr>
              <a:t>How many atoms of hydrogen in the formula?</a:t>
            </a:r>
          </a:p>
          <a:p>
            <a:r>
              <a:rPr lang="en-US" sz="2800" smtClean="0">
                <a:effectLst/>
              </a:rPr>
              <a:t>8</a:t>
            </a:r>
            <a:endParaRPr lang="en-CA" sz="28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Parts of a Chemical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CA" sz="280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60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 H</a:t>
            </a:r>
            <a:r>
              <a:rPr lang="en-US" sz="3600" baseline="-25000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CA" sz="3600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CA" sz="400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en-CA" sz="4000" smtClean="0">
                <a:latin typeface="Times New Roman" pitchFamily="18" charset="0"/>
              </a:rPr>
              <a:t> Pb(OH)</a:t>
            </a:r>
            <a:r>
              <a:rPr lang="en-CA" sz="4000" baseline="-25000" smtClean="0">
                <a:solidFill>
                  <a:srgbClr val="FFFF00"/>
                </a:solidFill>
                <a:latin typeface="Times New Roman" pitchFamily="18" charset="0"/>
              </a:rPr>
              <a:t>4</a:t>
            </a:r>
            <a:endParaRPr lang="en-CA" sz="4000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CA" sz="4000" smtClean="0"/>
          </a:p>
        </p:txBody>
      </p:sp>
      <p:sp>
        <p:nvSpPr>
          <p:cNvPr id="15363" name="Line 5"/>
          <p:cNvSpPr>
            <a:spLocks noChangeShapeType="1"/>
          </p:cNvSpPr>
          <p:nvPr/>
        </p:nvSpPr>
        <p:spPr bwMode="auto">
          <a:xfrm flipV="1">
            <a:off x="3132138" y="2566988"/>
            <a:ext cx="86360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>
            <a:off x="3132138" y="3790950"/>
            <a:ext cx="360362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1331913" y="3211513"/>
            <a:ext cx="2663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Coefficient</a:t>
            </a:r>
            <a:endParaRPr lang="en-CA" sz="3200" b="1">
              <a:solidFill>
                <a:srgbClr val="FF0000"/>
              </a:solidFill>
            </a:endParaRPr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 flipH="1" flipV="1">
            <a:off x="4816475" y="2781300"/>
            <a:ext cx="1368425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 flipH="1">
            <a:off x="5680075" y="3287713"/>
            <a:ext cx="433388" cy="20145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5392738" y="2781300"/>
            <a:ext cx="2447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</a:rPr>
              <a:t>Subscript</a:t>
            </a:r>
            <a:r>
              <a:rPr lang="en-US" sz="2800">
                <a:solidFill>
                  <a:srgbClr val="FFFF00"/>
                </a:solidFill>
              </a:rPr>
              <a:t> </a:t>
            </a:r>
            <a:endParaRPr lang="en-CA" sz="2800">
              <a:solidFill>
                <a:srgbClr val="FFFF00"/>
              </a:solidFill>
            </a:endParaRP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H="1">
            <a:off x="4572000" y="1558925"/>
            <a:ext cx="1512888" cy="5746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 flipH="1">
            <a:off x="5148263" y="1774825"/>
            <a:ext cx="1152525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6372225" y="1125538"/>
            <a:ext cx="23050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Element Symbol</a:t>
            </a:r>
            <a:endParaRPr lang="en-CA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dirty="0" smtClean="0"/>
              <a:t>3 Parts of a Chemical Formula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686800" cy="525621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1. Chemical symbols 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	- Written in the order they appear on the periodic table, from left to right.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2. The subscript </a:t>
            </a:r>
          </a:p>
          <a:p>
            <a:pPr lvl="1">
              <a:buFontTx/>
              <a:buNone/>
              <a:defRPr/>
            </a:pPr>
            <a:r>
              <a:rPr lang="en-CA" dirty="0" smtClean="0"/>
              <a:t>- Gives the number of atoms</a:t>
            </a:r>
          </a:p>
          <a:p>
            <a:pPr>
              <a:buFont typeface="Wingdings" pitchFamily="2" charset="2"/>
              <a:buNone/>
              <a:defRPr/>
            </a:pPr>
            <a:r>
              <a:rPr lang="en-CA" sz="2800" dirty="0" smtClean="0"/>
              <a:t>	- Must be written after the symbol, half size</a:t>
            </a:r>
          </a:p>
          <a:p>
            <a:pPr>
              <a:buFont typeface="Wingdings" pitchFamily="2" charset="2"/>
              <a:buNone/>
              <a:defRPr/>
            </a:pPr>
            <a:r>
              <a:rPr lang="en-CA" dirty="0" smtClean="0"/>
              <a:t>3. The coefficient</a:t>
            </a:r>
          </a:p>
          <a:p>
            <a:pPr lvl="1">
              <a:buFontTx/>
              <a:buNone/>
              <a:defRPr/>
            </a:pPr>
            <a:r>
              <a:rPr lang="en-CA" dirty="0" smtClean="0"/>
              <a:t>- Gives the number of compounds or molecules</a:t>
            </a:r>
          </a:p>
          <a:p>
            <a:pPr lvl="1">
              <a:buFontTx/>
              <a:buChar char="-"/>
              <a:defRPr/>
            </a:pPr>
            <a:r>
              <a:rPr lang="en-CA" dirty="0" smtClean="0"/>
              <a:t>Must be written regular size before the formula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Counting Atoms</a:t>
            </a:r>
          </a:p>
        </p:txBody>
      </p:sp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7777163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/>
              <a:t>Rules for counting atoms in a molecule or compound.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/>
              <a:t>A subscript shows how many atoms of that element are bonded in the molecule.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/>
              <a:t>If there is no subscript then one atom of the element is present.  Group all like atoms!!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/>
              <a:t>If the subscript is outside the brackets, all the atoms inside the brackets are multiplied by the subscript outside the brackets.</a:t>
            </a:r>
          </a:p>
          <a:p>
            <a:pPr marL="342900" indent="-342900">
              <a:spcBef>
                <a:spcPct val="50000"/>
              </a:spcBef>
              <a:buFont typeface="Arial" charset="0"/>
              <a:buAutoNum type="arabicPeriod"/>
            </a:pPr>
            <a:r>
              <a:rPr lang="en-US" sz="2400"/>
              <a:t>Coefficients are multiplied last.  The total number of atoms in the formula is multiplied by the coefficient.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600200"/>
            <a:ext cx="4835525" cy="4530725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/>
              </a:rPr>
              <a:t>Oxygen – 1 atom</a:t>
            </a:r>
          </a:p>
          <a:p>
            <a:pPr>
              <a:defRPr/>
            </a:pPr>
            <a:r>
              <a:rPr lang="en-US" smtClean="0">
                <a:effectLst/>
              </a:rPr>
              <a:t>Hydrogen – 2 atoms</a:t>
            </a:r>
          </a:p>
          <a:p>
            <a:pPr>
              <a:defRPr/>
            </a:pPr>
            <a:r>
              <a:rPr lang="en-US" smtClean="0">
                <a:effectLst/>
              </a:rPr>
              <a:t>Formula -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mtClean="0">
              <a:effectLst/>
            </a:endParaRPr>
          </a:p>
          <a:p>
            <a:pPr>
              <a:defRPr/>
            </a:pPr>
            <a:endParaRPr lang="en-CA" smtClean="0">
              <a:effectLst/>
            </a:endParaRPr>
          </a:p>
        </p:txBody>
      </p:sp>
      <p:pic>
        <p:nvPicPr>
          <p:cNvPr id="18435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28575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r>
              <a:rPr lang="en-US" smtClean="0">
                <a:effectLst/>
              </a:rPr>
              <a:t>Count the Atoms</a:t>
            </a:r>
            <a:endParaRPr lang="en-CA" smtClean="0">
              <a:effectLst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2060575"/>
            <a:ext cx="4835525" cy="2808288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/>
              </a:rPr>
              <a:t>Calcium – 1 atom</a:t>
            </a:r>
          </a:p>
          <a:p>
            <a:pPr>
              <a:defRPr/>
            </a:pPr>
            <a:r>
              <a:rPr lang="en-US" smtClean="0">
                <a:effectLst/>
              </a:rPr>
              <a:t>Oxygen – 2 atoms</a:t>
            </a:r>
          </a:p>
          <a:p>
            <a:pPr>
              <a:defRPr/>
            </a:pPr>
            <a:r>
              <a:rPr lang="en-US" smtClean="0">
                <a:effectLst/>
              </a:rPr>
              <a:t>Hydrogen – </a:t>
            </a:r>
            <a:r>
              <a:rPr lang="en-US" sz="3600" smtClean="0">
                <a:latin typeface="Times New Roman" pitchFamily="18" charset="0"/>
              </a:rPr>
              <a:t>2 atoms</a:t>
            </a:r>
            <a:endParaRPr lang="en-US" smtClean="0">
              <a:effectLst/>
            </a:endParaRPr>
          </a:p>
          <a:p>
            <a:pPr>
              <a:defRPr/>
            </a:pPr>
            <a:endParaRPr lang="en-CA" smtClean="0">
              <a:effectLst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116013" y="2205038"/>
            <a:ext cx="23764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US" sz="4000"/>
              <a:t>Ca(OH)</a:t>
            </a:r>
            <a:r>
              <a:rPr lang="en-US" sz="4000" baseline="-25000"/>
              <a:t>2</a:t>
            </a:r>
            <a:r>
              <a:rPr lang="en-US" sz="4000"/>
              <a:t> </a:t>
            </a:r>
            <a:endParaRPr lang="en-CA" sz="4000"/>
          </a:p>
        </p:txBody>
      </p:sp>
      <p:pic>
        <p:nvPicPr>
          <p:cNvPr id="19460" name="Picture 2" descr="http://www.lookchem.com/300w%5C2010-5%5C5a9c8dd1-85fb-47d2-85b4-9ee5c78dae5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068638"/>
            <a:ext cx="30956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mtClean="0"/>
              <a:t>Coefficients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4663" y="1203325"/>
            <a:ext cx="440213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The number of water molecules is shown with a coefficient.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Coefficients are written in front of the chemical formula.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		</a:t>
            </a: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CA" smtClean="0"/>
          </a:p>
        </p:txBody>
      </p:sp>
      <p:pic>
        <p:nvPicPr>
          <p:cNvPr id="20483" name="Picture 4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1676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3141663"/>
            <a:ext cx="17414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89363"/>
            <a:ext cx="161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US" smtClean="0">
                <a:effectLst/>
              </a:rPr>
              <a:t>Count all the atoms</a:t>
            </a:r>
            <a:endParaRPr lang="en-CA" smtClean="0">
              <a:effectLst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125538"/>
            <a:ext cx="418623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/>
              <a:t>3 </a:t>
            </a:r>
            <a:r>
              <a:rPr lang="en-US" sz="3600" smtClean="0">
                <a:latin typeface="Times New Roman" pitchFamily="18" charset="0"/>
              </a:rPr>
              <a:t>H</a:t>
            </a:r>
            <a:r>
              <a:rPr lang="en-US" sz="3600" baseline="-25000" smtClean="0">
                <a:latin typeface="Times New Roman" pitchFamily="18" charset="0"/>
              </a:rPr>
              <a:t>2</a:t>
            </a:r>
            <a:r>
              <a:rPr lang="en-US" sz="3600" smtClean="0">
                <a:latin typeface="Times New Roman" pitchFamily="18" charset="0"/>
              </a:rPr>
              <a:t>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smtClean="0">
                <a:latin typeface="Times New Roman" pitchFamily="18" charset="0"/>
              </a:rPr>
              <a:t>The coefficient multiplies all the atoms after it.</a:t>
            </a:r>
            <a:endParaRPr lang="en-US" sz="3600" smtClean="0"/>
          </a:p>
          <a:p>
            <a:pPr>
              <a:buFont typeface="Wingdings" pitchFamily="2" charset="2"/>
              <a:buNone/>
              <a:defRPr/>
            </a:pPr>
            <a:endParaRPr lang="en-US" sz="200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3600" smtClean="0">
                <a:effectLst/>
                <a:latin typeface="Times New Roman" pitchFamily="18" charset="0"/>
              </a:rPr>
              <a:t>Hydrogen  3 x 2 = 6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600" smtClean="0">
                <a:effectLst/>
                <a:latin typeface="Times New Roman" pitchFamily="18" charset="0"/>
              </a:rPr>
              <a:t>Oxygen 3 x 1 = 3</a:t>
            </a:r>
            <a:endParaRPr lang="en-CA" sz="3600" smtClean="0">
              <a:effectLst/>
              <a:latin typeface="Times New Roman" pitchFamily="18" charset="0"/>
            </a:endParaRPr>
          </a:p>
        </p:txBody>
      </p:sp>
      <p:pic>
        <p:nvPicPr>
          <p:cNvPr id="21507" name="Picture 4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628775"/>
            <a:ext cx="1676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4613" y="3141663"/>
            <a:ext cx="17414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SPT57-water-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3789363"/>
            <a:ext cx="1612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/>
              <a:t>Test Yourself</a:t>
            </a:r>
          </a:p>
        </p:txBody>
      </p:sp>
      <p:graphicFrame>
        <p:nvGraphicFramePr>
          <p:cNvPr id="22596" name="Group 68"/>
          <p:cNvGraphicFramePr>
            <a:graphicFrameLocks noGrp="1"/>
          </p:cNvGraphicFramePr>
          <p:nvPr>
            <p:ph idx="4294967295"/>
          </p:nvPr>
        </p:nvGraphicFramePr>
        <p:xfrm>
          <a:off x="0" y="981075"/>
          <a:ext cx="9144000" cy="5876925"/>
        </p:xfrm>
        <a:graphic>
          <a:graphicData uri="http://schemas.openxmlformats.org/drawingml/2006/table">
            <a:tbl>
              <a:tblPr/>
              <a:tblGrid>
                <a:gridCol w="1908175"/>
                <a:gridCol w="1295400"/>
                <a:gridCol w="863600"/>
                <a:gridCol w="1441450"/>
                <a:gridCol w="1079500"/>
                <a:gridCol w="1584325"/>
                <a:gridCol w="971550"/>
              </a:tblGrid>
              <a:tr h="121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Formula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Atom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present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How Many?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Pb(OH)</a:t>
                      </a:r>
                      <a:r>
                        <a:rPr kumimoji="0" lang="en-CA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Mg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(PO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As(IO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2Cu(ClO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48" name="Text Box 84"/>
          <p:cNvSpPr txBox="1">
            <a:spLocks noChangeArrowheads="1"/>
          </p:cNvSpPr>
          <p:nvPr/>
        </p:nvSpPr>
        <p:spPr bwMode="auto">
          <a:xfrm>
            <a:off x="3419475" y="24209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1</a:t>
            </a:r>
          </a:p>
        </p:txBody>
      </p:sp>
      <p:sp>
        <p:nvSpPr>
          <p:cNvPr id="88158" name="Text Box 94"/>
          <p:cNvSpPr txBox="1">
            <a:spLocks noChangeArrowheads="1"/>
          </p:cNvSpPr>
          <p:nvPr/>
        </p:nvSpPr>
        <p:spPr bwMode="auto">
          <a:xfrm>
            <a:off x="2195513" y="2420938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>
                <a:latin typeface="Times New Roman" pitchFamily="18" charset="0"/>
              </a:rPr>
              <a:t>lead</a:t>
            </a:r>
          </a:p>
        </p:txBody>
      </p:sp>
      <p:sp>
        <p:nvSpPr>
          <p:cNvPr id="88159" name="Text Box 95"/>
          <p:cNvSpPr txBox="1">
            <a:spLocks noChangeArrowheads="1"/>
          </p:cNvSpPr>
          <p:nvPr/>
        </p:nvSpPr>
        <p:spPr bwMode="auto">
          <a:xfrm>
            <a:off x="6084888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0" name="Text Box 96"/>
          <p:cNvSpPr txBox="1">
            <a:spLocks noChangeArrowheads="1"/>
          </p:cNvSpPr>
          <p:nvPr/>
        </p:nvSpPr>
        <p:spPr bwMode="auto">
          <a:xfrm>
            <a:off x="4211638" y="249237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400" b="1">
                <a:latin typeface="Times New Roman" pitchFamily="18" charset="0"/>
              </a:rPr>
              <a:t>Oxygen</a:t>
            </a:r>
          </a:p>
        </p:txBody>
      </p:sp>
      <p:sp>
        <p:nvSpPr>
          <p:cNvPr id="88161" name="Text Box 97"/>
          <p:cNvSpPr txBox="1">
            <a:spLocks noChangeArrowheads="1"/>
          </p:cNvSpPr>
          <p:nvPr/>
        </p:nvSpPr>
        <p:spPr bwMode="auto">
          <a:xfrm>
            <a:off x="8388350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800" b="1"/>
              <a:t>4</a:t>
            </a:r>
          </a:p>
        </p:txBody>
      </p:sp>
      <p:sp>
        <p:nvSpPr>
          <p:cNvPr id="88162" name="Text Box 98"/>
          <p:cNvSpPr txBox="1">
            <a:spLocks noChangeArrowheads="1"/>
          </p:cNvSpPr>
          <p:nvPr/>
        </p:nvSpPr>
        <p:spPr bwMode="auto">
          <a:xfrm>
            <a:off x="6659563" y="249237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2000" b="1">
                <a:latin typeface="Times New Roman" pitchFamily="18" charset="0"/>
              </a:rPr>
              <a:t>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48" grpId="0"/>
      <p:bldP spid="88158" grpId="0"/>
      <p:bldP spid="88159" grpId="0"/>
      <p:bldP spid="88160" grpId="0"/>
      <p:bldP spid="88161" grpId="0"/>
      <p:bldP spid="88162" grpId="0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1397</TotalTime>
  <Words>357</Words>
  <Application>Microsoft Office PowerPoint</Application>
  <PresentationFormat>On-screen Show (4:3)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Wingdings</vt:lpstr>
      <vt:lpstr>Calibri</vt:lpstr>
      <vt:lpstr>Times New Roman</vt:lpstr>
      <vt:lpstr>Beam</vt:lpstr>
      <vt:lpstr>Slide 1</vt:lpstr>
      <vt:lpstr>Parts of a Chemical Formula</vt:lpstr>
      <vt:lpstr>3 Parts of a Chemical Formula</vt:lpstr>
      <vt:lpstr>Counting Atoms</vt:lpstr>
      <vt:lpstr>Count the Atoms</vt:lpstr>
      <vt:lpstr>Count the Atoms</vt:lpstr>
      <vt:lpstr>Coefficients</vt:lpstr>
      <vt:lpstr>Count all the atoms</vt:lpstr>
      <vt:lpstr>Test Yourself</vt:lpstr>
      <vt:lpstr>Counting atoms</vt:lpstr>
      <vt:lpstr>Try Grouping Like Atoms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Calvin</dc:creator>
  <cp:lastModifiedBy>User</cp:lastModifiedBy>
  <cp:revision>134</cp:revision>
  <dcterms:created xsi:type="dcterms:W3CDTF">2008-11-28T00:46:29Z</dcterms:created>
  <dcterms:modified xsi:type="dcterms:W3CDTF">2012-02-02T19:47:41Z</dcterms:modified>
</cp:coreProperties>
</file>